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4"/>
  </p:sldMasterIdLst>
  <p:notesMasterIdLst>
    <p:notesMasterId r:id="rId7"/>
  </p:notesMasterIdLst>
  <p:sldIdLst>
    <p:sldId id="261" r:id="rId5"/>
    <p:sldId id="262" r:id="rId6"/>
  </p:sldIdLst>
  <p:sldSz cx="7775575" cy="10907713"/>
  <p:notesSz cx="6735763" cy="9866313"/>
  <p:defaultTextStyle>
    <a:defPPr>
      <a:defRPr lang="ja-JP"/>
    </a:defPPr>
    <a:lvl1pPr marL="0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200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35">
          <p15:clr>
            <a:srgbClr val="A4A3A4"/>
          </p15:clr>
        </p15:guide>
        <p15:guide id="2" pos="244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FFCC"/>
    <a:srgbClr val="E4007F"/>
    <a:srgbClr val="FFCC66"/>
    <a:srgbClr val="EA5504"/>
    <a:srgbClr val="005BAC"/>
    <a:srgbClr val="FF7C80"/>
    <a:srgbClr val="906E30"/>
    <a:srgbClr val="009944"/>
    <a:srgbClr val="A47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BE1718-50C6-42BD-92B7-ACC01A15B8A3}" v="2" dt="2024-03-08T04:45:30.7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12" autoAdjust="0"/>
    <p:restoredTop sz="94872" autoAdjust="0"/>
  </p:normalViewPr>
  <p:slideViewPr>
    <p:cSldViewPr snapToGrid="0">
      <p:cViewPr varScale="1">
        <p:scale>
          <a:sx n="47" d="100"/>
          <a:sy n="47" d="100"/>
        </p:scale>
        <p:origin x="2178" y="42"/>
      </p:cViewPr>
      <p:guideLst>
        <p:guide orient="horz" pos="3435"/>
        <p:guide pos="244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0" cy="495029"/>
          </a:xfrm>
          <a:prstGeom prst="rect">
            <a:avLst/>
          </a:prstGeom>
        </p:spPr>
        <p:txBody>
          <a:bodyPr vert="horz" lIns="90767" tIns="45385" rIns="90767" bIns="45385" rtlCol="0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7" y="0"/>
            <a:ext cx="2918830" cy="495029"/>
          </a:xfrm>
          <a:prstGeom prst="rect">
            <a:avLst/>
          </a:prstGeom>
        </p:spPr>
        <p:txBody>
          <a:bodyPr vert="horz" lIns="90767" tIns="45385" rIns="90767" bIns="45385" rtlCol="0"/>
          <a:lstStyle>
            <a:lvl1pPr algn="r">
              <a:defRPr sz="1100"/>
            </a:lvl1pPr>
          </a:lstStyle>
          <a:p>
            <a:fld id="{70F99883-74AE-4A2C-81B7-5B86A08198C0}" type="datetimeFigureOut">
              <a:rPr kumimoji="1" lang="ja-JP" altLang="en-US" smtClean="0"/>
              <a:t>2024/6/25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182813" y="1235075"/>
            <a:ext cx="2370137" cy="3328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767" tIns="45385" rIns="90767" bIns="45385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767" tIns="45385" rIns="90767" bIns="45385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2" y="9371288"/>
            <a:ext cx="2918830" cy="495028"/>
          </a:xfrm>
          <a:prstGeom prst="rect">
            <a:avLst/>
          </a:prstGeom>
        </p:spPr>
        <p:txBody>
          <a:bodyPr vert="horz" lIns="90767" tIns="45385" rIns="90767" bIns="45385" rtlCol="0" anchor="b"/>
          <a:lstStyle>
            <a:lvl1pPr algn="l">
              <a:defRPr sz="11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7" y="9371288"/>
            <a:ext cx="2918830" cy="495028"/>
          </a:xfrm>
          <a:prstGeom prst="rect">
            <a:avLst/>
          </a:prstGeom>
        </p:spPr>
        <p:txBody>
          <a:bodyPr vert="horz" lIns="90767" tIns="45385" rIns="90767" bIns="45385" rtlCol="0" anchor="b"/>
          <a:lstStyle>
            <a:lvl1pPr algn="r">
              <a:defRPr sz="1100"/>
            </a:lvl1pPr>
          </a:lstStyle>
          <a:p>
            <a:fld id="{ACD93CC5-A9B8-46A1-B8C3-70AA73E05DA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00229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1pPr>
    <a:lvl2pPr marL="509504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2pPr>
    <a:lvl3pPr marL="1019007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3pPr>
    <a:lvl4pPr marL="1528511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4pPr>
    <a:lvl5pPr marL="2038015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5pPr>
    <a:lvl6pPr marL="2547518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6pPr>
    <a:lvl7pPr marL="3057022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7pPr>
    <a:lvl8pPr marL="3566526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8pPr>
    <a:lvl9pPr marL="4076029" algn="l" defTabSz="1019007" rtl="0" eaLnBrk="1" latinLnBrk="0" hangingPunct="1">
      <a:defRPr kumimoji="1" sz="133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3168" y="1785129"/>
            <a:ext cx="6609239" cy="3797500"/>
          </a:xfrm>
          <a:prstGeom prst="rect">
            <a:avLst/>
          </a:prstGeom>
        </p:spPr>
        <p:txBody>
          <a:bodyPr anchor="b"/>
          <a:lstStyle>
            <a:lvl1pPr algn="ctr"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947" y="5729075"/>
            <a:ext cx="5831681" cy="26335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41"/>
            </a:lvl1pPr>
            <a:lvl2pPr marL="388757" indent="0" algn="ctr">
              <a:buNone/>
              <a:defRPr sz="1701"/>
            </a:lvl2pPr>
            <a:lvl3pPr marL="777514" indent="0" algn="ctr">
              <a:buNone/>
              <a:defRPr sz="1531"/>
            </a:lvl3pPr>
            <a:lvl4pPr marL="1166271" indent="0" algn="ctr">
              <a:buNone/>
              <a:defRPr sz="1360"/>
            </a:lvl4pPr>
            <a:lvl5pPr marL="1555029" indent="0" algn="ctr">
              <a:buNone/>
              <a:defRPr sz="1360"/>
            </a:lvl5pPr>
            <a:lvl6pPr marL="1943786" indent="0" algn="ctr">
              <a:buNone/>
              <a:defRPr sz="1360"/>
            </a:lvl6pPr>
            <a:lvl7pPr marL="2332543" indent="0" algn="ctr">
              <a:buNone/>
              <a:defRPr sz="1360"/>
            </a:lvl7pPr>
            <a:lvl8pPr marL="2721300" indent="0" algn="ctr">
              <a:buNone/>
              <a:defRPr sz="1360"/>
            </a:lvl8pPr>
            <a:lvl9pPr marL="3110057" indent="0" algn="ctr">
              <a:buNone/>
              <a:defRPr sz="136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4A3B7E-DD21-4048-88F3-59665D8E8C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3F17-9641-4B84-A974-7D55D06F189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892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2903538"/>
            <a:ext cx="6705600" cy="69215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94DBB-917B-4186-A703-7409F7CF8E5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B72EE-4B45-425F-B500-026DA88CB7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52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64396" y="580735"/>
            <a:ext cx="1676608" cy="9243783"/>
          </a:xfrm>
          <a:prstGeom prst="rect">
            <a:avLst/>
          </a:prstGeo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571" y="580735"/>
            <a:ext cx="4932630" cy="924378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D20DD-EE55-4DDE-BB8B-8D151B9371C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60586A-009D-4946-86B1-6BEB0D580BF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0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77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2903538"/>
            <a:ext cx="6705600" cy="6921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7DE13-46BE-4B37-9FBB-8FA2A87D722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7FC707-0A99-4B85-9C38-B64E72987C1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207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522" y="2719357"/>
            <a:ext cx="6706433" cy="4537305"/>
          </a:xfrm>
          <a:prstGeom prst="rect">
            <a:avLst/>
          </a:prstGeom>
        </p:spPr>
        <p:txBody>
          <a:bodyPr anchor="b"/>
          <a:lstStyle>
            <a:lvl1pPr>
              <a:defRPr sz="5102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522" y="7299586"/>
            <a:ext cx="6706433" cy="23860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41">
                <a:solidFill>
                  <a:schemeClr val="tx1"/>
                </a:solidFill>
              </a:defRPr>
            </a:lvl1pPr>
            <a:lvl2pPr marL="38875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2pPr>
            <a:lvl3pPr marL="777514" indent="0">
              <a:buNone/>
              <a:defRPr sz="1531">
                <a:solidFill>
                  <a:schemeClr val="tx1">
                    <a:tint val="75000"/>
                  </a:schemeClr>
                </a:solidFill>
              </a:defRPr>
            </a:lvl3pPr>
            <a:lvl4pPr marL="1166271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4pPr>
            <a:lvl5pPr marL="1555029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5pPr>
            <a:lvl6pPr marL="1943786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6pPr>
            <a:lvl7pPr marL="2332543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7pPr>
            <a:lvl8pPr marL="2721300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8pPr>
            <a:lvl9pPr marL="3110057" indent="0">
              <a:buNone/>
              <a:defRPr sz="13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84D596-71CB-401C-BE2A-FF96587D8E9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9CCBC2-8C21-4C9A-A2A0-C4F7CFD13B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403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571" y="2903673"/>
            <a:ext cx="3304619" cy="6920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36385" y="2903673"/>
            <a:ext cx="3304619" cy="692084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FDC24-657B-46BD-9F76-F6EB56EE60B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B99DA-1B7B-4D03-B44C-EA0B6BFD2A8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9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580737"/>
            <a:ext cx="6706433" cy="210832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5584" y="2673905"/>
            <a:ext cx="3289432" cy="13104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5584" y="3984345"/>
            <a:ext cx="3289432" cy="5860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36385" y="2673905"/>
            <a:ext cx="3305632" cy="13104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41" b="1"/>
            </a:lvl1pPr>
            <a:lvl2pPr marL="388757" indent="0">
              <a:buNone/>
              <a:defRPr sz="1701" b="1"/>
            </a:lvl2pPr>
            <a:lvl3pPr marL="777514" indent="0">
              <a:buNone/>
              <a:defRPr sz="1531" b="1"/>
            </a:lvl3pPr>
            <a:lvl4pPr marL="1166271" indent="0">
              <a:buNone/>
              <a:defRPr sz="1360" b="1"/>
            </a:lvl4pPr>
            <a:lvl5pPr marL="1555029" indent="0">
              <a:buNone/>
              <a:defRPr sz="1360" b="1"/>
            </a:lvl5pPr>
            <a:lvl6pPr marL="1943786" indent="0">
              <a:buNone/>
              <a:defRPr sz="1360" b="1"/>
            </a:lvl6pPr>
            <a:lvl7pPr marL="2332543" indent="0">
              <a:buNone/>
              <a:defRPr sz="1360" b="1"/>
            </a:lvl7pPr>
            <a:lvl8pPr marL="2721300" indent="0">
              <a:buNone/>
              <a:defRPr sz="1360" b="1"/>
            </a:lvl8pPr>
            <a:lvl9pPr marL="3110057" indent="0">
              <a:buNone/>
              <a:defRPr sz="136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36385" y="3984345"/>
            <a:ext cx="3305632" cy="58603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244564-11C5-49CA-A6C6-0EFA5B9EEF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FB411-F8C4-4E71-AA2F-EFB8BA58573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9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2108200"/>
          </a:xfrm>
          <a:prstGeom prst="rect">
            <a:avLst/>
          </a:prstGeo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C5F0A-E814-4F5B-8509-4826EF6EAFA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3135D-753B-4641-9B40-F5C756AB03B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906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9F838-D727-4C3D-981F-C91357BA972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7CFDE-7B0F-4037-894D-A6CABA6358C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309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  <a:prstGeom prst="rect">
            <a:avLst/>
          </a:prstGeo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05632" y="1570511"/>
            <a:ext cx="3936385" cy="7751546"/>
          </a:xfrm>
          <a:prstGeom prst="rect">
            <a:avLst/>
          </a:prstGeom>
        </p:spPr>
        <p:txBody>
          <a:bodyPr/>
          <a:lstStyle>
            <a:lvl1pPr>
              <a:defRPr sz="2721"/>
            </a:lvl1pPr>
            <a:lvl2pPr>
              <a:defRPr sz="2381"/>
            </a:lvl2pPr>
            <a:lvl3pPr>
              <a:defRPr sz="2041"/>
            </a:lvl3pPr>
            <a:lvl4pPr>
              <a:defRPr sz="1701"/>
            </a:lvl4pPr>
            <a:lvl5pPr>
              <a:defRPr sz="1701"/>
            </a:lvl5pPr>
            <a:lvl6pPr>
              <a:defRPr sz="1701"/>
            </a:lvl6pPr>
            <a:lvl7pPr>
              <a:defRPr sz="1701"/>
            </a:lvl7pPr>
            <a:lvl8pPr>
              <a:defRPr sz="1701"/>
            </a:lvl8pPr>
            <a:lvl9pPr>
              <a:defRPr sz="1701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578700-CC02-43A7-8D67-617F0C9B34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7CBD56-090A-4AA6-BB18-0A87B6BE42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046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84" y="727181"/>
            <a:ext cx="2507825" cy="2545133"/>
          </a:xfrm>
          <a:prstGeom prst="rect">
            <a:avLst/>
          </a:prstGeom>
        </p:spPr>
        <p:txBody>
          <a:bodyPr anchor="b"/>
          <a:lstStyle>
            <a:lvl1pPr>
              <a:defRPr sz="2721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305632" y="1570511"/>
            <a:ext cx="3936385" cy="775154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721"/>
            </a:lvl1pPr>
            <a:lvl2pPr marL="388757" indent="0">
              <a:buNone/>
              <a:defRPr sz="2381"/>
            </a:lvl2pPr>
            <a:lvl3pPr marL="777514" indent="0">
              <a:buNone/>
              <a:defRPr sz="2041"/>
            </a:lvl3pPr>
            <a:lvl4pPr marL="1166271" indent="0">
              <a:buNone/>
              <a:defRPr sz="1701"/>
            </a:lvl4pPr>
            <a:lvl5pPr marL="1555029" indent="0">
              <a:buNone/>
              <a:defRPr sz="1701"/>
            </a:lvl5pPr>
            <a:lvl6pPr marL="1943786" indent="0">
              <a:buNone/>
              <a:defRPr sz="1701"/>
            </a:lvl6pPr>
            <a:lvl7pPr marL="2332543" indent="0">
              <a:buNone/>
              <a:defRPr sz="1701"/>
            </a:lvl7pPr>
            <a:lvl8pPr marL="2721300" indent="0">
              <a:buNone/>
              <a:defRPr sz="1701"/>
            </a:lvl8pPr>
            <a:lvl9pPr marL="3110057" indent="0">
              <a:buNone/>
              <a:defRPr sz="1701"/>
            </a:lvl9pPr>
          </a:lstStyle>
          <a:p>
            <a:pPr lvl="0"/>
            <a:r>
              <a:rPr lang="ja-JP" altLang="en-US" noProof="0"/>
              <a:t>図を追加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5584" y="3272314"/>
            <a:ext cx="2507825" cy="60623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60"/>
            </a:lvl1pPr>
            <a:lvl2pPr marL="388757" indent="0">
              <a:buNone/>
              <a:defRPr sz="1190"/>
            </a:lvl2pPr>
            <a:lvl3pPr marL="777514" indent="0">
              <a:buNone/>
              <a:defRPr sz="1020"/>
            </a:lvl3pPr>
            <a:lvl4pPr marL="1166271" indent="0">
              <a:buNone/>
              <a:defRPr sz="850"/>
            </a:lvl4pPr>
            <a:lvl5pPr marL="1555029" indent="0">
              <a:buNone/>
              <a:defRPr sz="850"/>
            </a:lvl5pPr>
            <a:lvl6pPr marL="1943786" indent="0">
              <a:buNone/>
              <a:defRPr sz="850"/>
            </a:lvl6pPr>
            <a:lvl7pPr marL="2332543" indent="0">
              <a:buNone/>
              <a:defRPr sz="850"/>
            </a:lvl7pPr>
            <a:lvl8pPr marL="2721300" indent="0">
              <a:buNone/>
              <a:defRPr sz="850"/>
            </a:lvl8pPr>
            <a:lvl9pPr marL="3110057" indent="0">
              <a:buNone/>
              <a:defRPr sz="8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534988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CF08AA-2110-42CD-8773-E3A4EF59A3C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6/25/2024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74925" y="10109200"/>
            <a:ext cx="26257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491163" y="10109200"/>
            <a:ext cx="1749425" cy="581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69A334-02AD-4810-8742-6DB93C5EA25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634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746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2pPr>
      <a:lvl3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3pPr>
      <a:lvl4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4pPr>
      <a:lvl5pPr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5pPr>
      <a:lvl6pPr marL="4572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6pPr>
      <a:lvl7pPr marL="9144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7pPr>
      <a:lvl8pPr marL="13716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8pPr>
      <a:lvl9pPr marL="1828800" algn="l" defTabSz="776288" rtl="0" fontAlgn="base">
        <a:lnSpc>
          <a:spcPct val="90000"/>
        </a:lnSpc>
        <a:spcBef>
          <a:spcPct val="0"/>
        </a:spcBef>
        <a:spcAft>
          <a:spcPct val="0"/>
        </a:spcAft>
        <a:defRPr kumimoji="1" sz="3700">
          <a:solidFill>
            <a:schemeClr val="tx1"/>
          </a:solidFill>
          <a:latin typeface="Calibri Light"/>
          <a:ea typeface="ＭＳ Ｐゴシック" pitchFamily="50" charset="-128"/>
        </a:defRPr>
      </a:lvl9pPr>
    </p:titleStyle>
    <p:bodyStyle>
      <a:lvl1pPr marL="193675" indent="-193675" algn="l" defTabSz="776288" rtl="0" fontAlgn="base">
        <a:lnSpc>
          <a:spcPct val="90000"/>
        </a:lnSpc>
        <a:spcBef>
          <a:spcPts val="850"/>
        </a:spcBef>
        <a:spcAft>
          <a:spcPct val="0"/>
        </a:spcAft>
        <a:buFont typeface="Arial" pitchFamily="34" charset="0"/>
        <a:buChar char="•"/>
        <a:defRPr kumimoji="1"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82613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6048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47838" indent="-193675" algn="l" defTabSz="776288" rtl="0" fontAlgn="base">
        <a:lnSpc>
          <a:spcPct val="90000"/>
        </a:lnSpc>
        <a:spcBef>
          <a:spcPts val="425"/>
        </a:spcBef>
        <a:spcAft>
          <a:spcPct val="0"/>
        </a:spcAft>
        <a:buFont typeface="Arial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138164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526922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915679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304436" indent="-194379" algn="l" defTabSz="777514" rtl="0" eaLnBrk="1" latinLnBrk="0" hangingPunct="1">
        <a:lnSpc>
          <a:spcPct val="90000"/>
        </a:lnSpc>
        <a:spcBef>
          <a:spcPts val="425"/>
        </a:spcBef>
        <a:buFont typeface="Arial" panose="020B0604020202020204" pitchFamily="34" charset="0"/>
        <a:buChar char="•"/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1pPr>
      <a:lvl2pPr marL="3887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2pPr>
      <a:lvl3pPr marL="777514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3pPr>
      <a:lvl4pPr marL="1166271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4pPr>
      <a:lvl5pPr marL="1555029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5pPr>
      <a:lvl6pPr marL="1943786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6pPr>
      <a:lvl7pPr marL="2332543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7pPr>
      <a:lvl8pPr marL="2721300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8pPr>
      <a:lvl9pPr marL="3110057" algn="l" defTabSz="777514" rtl="0" eaLnBrk="1" latinLnBrk="0" hangingPunct="1">
        <a:defRPr kumimoji="1" sz="15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レーム 3"/>
          <p:cNvSpPr/>
          <p:nvPr/>
        </p:nvSpPr>
        <p:spPr>
          <a:xfrm>
            <a:off x="114185" y="5136496"/>
            <a:ext cx="7514103" cy="2567732"/>
          </a:xfrm>
          <a:prstGeom prst="frame">
            <a:avLst/>
          </a:prstGeom>
          <a:solidFill>
            <a:srgbClr val="FFFFCC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439005" y="1418593"/>
            <a:ext cx="6825465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日時：</a:t>
            </a:r>
            <a:r>
              <a:rPr lang="en-US" altLang="ja-JP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8</a:t>
            </a:r>
            <a:r>
              <a:rPr lang="ja-JP" altLang="en-US" sz="24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月</a:t>
            </a:r>
            <a:r>
              <a:rPr lang="en-US" altLang="ja-JP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20</a:t>
            </a:r>
            <a:r>
              <a:rPr lang="ja-JP" altLang="en-US" sz="24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日</a:t>
            </a:r>
            <a:r>
              <a:rPr lang="en-US" altLang="ja-JP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(</a:t>
            </a:r>
            <a:r>
              <a:rPr lang="ja-JP" altLang="en-US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火</a:t>
            </a:r>
            <a:r>
              <a:rPr lang="en-US" altLang="ja-JP" sz="36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)</a:t>
            </a:r>
            <a:r>
              <a:rPr lang="en-US" altLang="ja-JP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14:00</a:t>
            </a:r>
            <a:r>
              <a:rPr lang="ja-JP" altLang="en-US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～</a:t>
            </a:r>
            <a:r>
              <a:rPr lang="en-US" altLang="ja-JP" sz="3800" dirty="0">
                <a:solidFill>
                  <a:srgbClr val="FF0000"/>
                </a:solidFill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15:00</a:t>
            </a:r>
            <a:endParaRPr lang="ja-JP" altLang="en-US" sz="38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439005" y="8765153"/>
            <a:ext cx="57110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800" b="1" dirty="0"/>
              <a:t>お問合せ</a:t>
            </a:r>
            <a:r>
              <a:rPr lang="ja-JP" altLang="en-US" sz="1800" b="1" dirty="0"/>
              <a:t>：さやま総合クリニック　☎：</a:t>
            </a:r>
            <a:r>
              <a:rPr lang="en-US" altLang="ja-JP" sz="1800" b="1" dirty="0"/>
              <a:t>04‐2900‐2700</a:t>
            </a:r>
            <a:endParaRPr lang="ja-JP" altLang="en-US" sz="16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447828" y="9167024"/>
            <a:ext cx="68305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b="1" dirty="0"/>
              <a:t>会場</a:t>
            </a:r>
            <a:r>
              <a:rPr lang="ja-JP" altLang="ja-JP" sz="1800" b="1" dirty="0"/>
              <a:t>住所：</a:t>
            </a:r>
            <a:r>
              <a:rPr lang="ja-JP" altLang="en-US" sz="1800" dirty="0">
                <a:latin typeface="+mn-ea"/>
              </a:rPr>
              <a:t>狭山市入間川</a:t>
            </a:r>
            <a:r>
              <a:rPr lang="en-US" altLang="ja-JP" sz="1800" dirty="0">
                <a:latin typeface="+mn-ea"/>
              </a:rPr>
              <a:t>4-15-25 </a:t>
            </a:r>
            <a:endParaRPr lang="ja-JP" altLang="en-US" sz="17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2" name="正方形/長方形 21"/>
          <p:cNvSpPr/>
          <p:nvPr/>
        </p:nvSpPr>
        <p:spPr>
          <a:xfrm>
            <a:off x="3836322" y="10565674"/>
            <a:ext cx="3886200" cy="3150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endParaRPr lang="ja-JP" altLang="en-US" sz="1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23" name="正方形/長方形 22"/>
          <p:cNvSpPr/>
          <p:nvPr/>
        </p:nvSpPr>
        <p:spPr>
          <a:xfrm>
            <a:off x="459325" y="7949718"/>
            <a:ext cx="604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ja-JP" sz="1800" b="1" dirty="0"/>
              <a:t>応募方法</a:t>
            </a:r>
            <a:r>
              <a:rPr lang="en-US" altLang="ja-JP" sz="1800" b="1" dirty="0"/>
              <a:t> </a:t>
            </a:r>
            <a:r>
              <a:rPr lang="ja-JP" altLang="en-US" sz="1800" b="1" dirty="0"/>
              <a:t>： </a:t>
            </a:r>
            <a:r>
              <a:rPr lang="ja-JP" altLang="ja-JP" sz="1800" b="1" dirty="0"/>
              <a:t>参加無料・申込</a:t>
            </a:r>
            <a:r>
              <a:rPr lang="ja-JP" altLang="en-US" sz="1800" b="1" dirty="0"/>
              <a:t>不</a:t>
            </a:r>
            <a:r>
              <a:rPr lang="ja-JP" altLang="ja-JP" sz="1800" b="1" dirty="0"/>
              <a:t>要</a:t>
            </a:r>
            <a:endParaRPr lang="ja-JP" altLang="en-US" sz="18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62" y="8029558"/>
            <a:ext cx="210312" cy="216408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9" y="8418425"/>
            <a:ext cx="210312" cy="216408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038" y="8841615"/>
            <a:ext cx="210312" cy="216408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70" y="9263806"/>
            <a:ext cx="210312" cy="216408"/>
          </a:xfrm>
          <a:prstGeom prst="rect">
            <a:avLst/>
          </a:prstGeom>
        </p:spPr>
      </p:pic>
      <p:cxnSp>
        <p:nvCxnSpPr>
          <p:cNvPr id="37" name="直線コネクタ 36"/>
          <p:cNvCxnSpPr/>
          <p:nvPr/>
        </p:nvCxnSpPr>
        <p:spPr>
          <a:xfrm>
            <a:off x="96851" y="7660640"/>
            <a:ext cx="746393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正方形/長方形 4"/>
          <p:cNvSpPr/>
          <p:nvPr/>
        </p:nvSpPr>
        <p:spPr>
          <a:xfrm>
            <a:off x="476402" y="388966"/>
            <a:ext cx="7488334" cy="8925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5400" dirty="0">
                <a:solidFill>
                  <a:schemeClr val="accent1">
                    <a:lumMod val="75000"/>
                  </a:schemeClr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糖尿病教室のご案内</a:t>
            </a:r>
          </a:p>
        </p:txBody>
      </p:sp>
      <p:cxnSp>
        <p:nvCxnSpPr>
          <p:cNvPr id="50" name="直線コネクタ 49"/>
          <p:cNvCxnSpPr/>
          <p:nvPr/>
        </p:nvCxnSpPr>
        <p:spPr>
          <a:xfrm>
            <a:off x="168737" y="5134672"/>
            <a:ext cx="7366000" cy="0"/>
          </a:xfrm>
          <a:prstGeom prst="line">
            <a:avLst/>
          </a:prstGeom>
          <a:ln w="381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正方形/長方形 50"/>
          <p:cNvSpPr/>
          <p:nvPr/>
        </p:nvSpPr>
        <p:spPr>
          <a:xfrm>
            <a:off x="478005" y="2245147"/>
            <a:ext cx="67864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会場：さやま総合クリニック</a:t>
            </a:r>
            <a:r>
              <a:rPr lang="en-US" altLang="ja-JP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1</a:t>
            </a:r>
            <a:r>
              <a:rPr lang="ja-JP" altLang="en-US" sz="24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階「会議室」</a:t>
            </a:r>
            <a:endParaRPr lang="en-US" altLang="ja-JP" sz="24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3" name="図 5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661" y="10151057"/>
            <a:ext cx="3396528" cy="509479"/>
          </a:xfrm>
          <a:prstGeom prst="rect">
            <a:avLst/>
          </a:prstGeom>
        </p:spPr>
      </p:pic>
      <p:pic>
        <p:nvPicPr>
          <p:cNvPr id="1027" name="Picture 5" descr="C:\Documents and Settings\ardor\My Documents\My Pictures\さやま総合クリニック前景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426" y="8259505"/>
            <a:ext cx="2129862" cy="158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4" name="正方形/長方形 53"/>
          <p:cNvSpPr/>
          <p:nvPr/>
        </p:nvSpPr>
        <p:spPr>
          <a:xfrm>
            <a:off x="439005" y="8322558"/>
            <a:ext cx="604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800" b="1" dirty="0">
                <a:solidFill>
                  <a:srgbClr val="FF0000"/>
                </a:solidFill>
              </a:rPr>
              <a:t>☆どなたでもご参加できます！☆</a:t>
            </a:r>
            <a:endParaRPr lang="ja-JP" altLang="en-US" sz="1600" dirty="0">
              <a:solidFill>
                <a:srgbClr val="FF0000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pic>
        <p:nvPicPr>
          <p:cNvPr id="57" name="Picture 4" descr="\\SERVER\mac-share\塚本\アスクルばらしたpng\P11 の色違い\11_b1_blu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37" y="5418027"/>
            <a:ext cx="1433065" cy="1891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正方形/長方形 57"/>
          <p:cNvSpPr/>
          <p:nvPr/>
        </p:nvSpPr>
        <p:spPr>
          <a:xfrm>
            <a:off x="123936" y="5901586"/>
            <a:ext cx="13410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b="1" dirty="0">
                <a:latin typeface="小塚ゴシック Pro B" pitchFamily="34" charset="-128"/>
                <a:ea typeface="小塚ゴシック Pro B" pitchFamily="34" charset="-128"/>
              </a:rPr>
              <a:t>今回のテーマ</a:t>
            </a:r>
            <a:endParaRPr lang="en-US" altLang="ja-JP" sz="2800" b="1" dirty="0">
              <a:latin typeface="小塚ゴシック Pro B" pitchFamily="34" charset="-128"/>
              <a:ea typeface="小塚ゴシック Pro B" pitchFamily="34" charset="-128"/>
            </a:endParaRPr>
          </a:p>
        </p:txBody>
      </p:sp>
      <p:cxnSp>
        <p:nvCxnSpPr>
          <p:cNvPr id="59" name="直線コネクタ 58"/>
          <p:cNvCxnSpPr/>
          <p:nvPr/>
        </p:nvCxnSpPr>
        <p:spPr>
          <a:xfrm>
            <a:off x="153322" y="5085956"/>
            <a:ext cx="736600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116297" y="7725690"/>
            <a:ext cx="7440050" cy="0"/>
          </a:xfrm>
          <a:prstGeom prst="line">
            <a:avLst/>
          </a:prstGeom>
          <a:ln w="19050">
            <a:solidFill>
              <a:schemeClr val="accent5">
                <a:lumMod val="75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79" y="10195580"/>
            <a:ext cx="2172781" cy="45266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6" r="18427"/>
          <a:stretch/>
        </p:blipFill>
        <p:spPr>
          <a:xfrm>
            <a:off x="238952" y="236651"/>
            <a:ext cx="838332" cy="1303862"/>
          </a:xfrm>
          <a:prstGeom prst="rect">
            <a:avLst/>
          </a:prstGeom>
        </p:spPr>
      </p:pic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242BECE9-7D55-4EAB-A286-AF89803C7826}"/>
              </a:ext>
            </a:extLst>
          </p:cNvPr>
          <p:cNvSpPr/>
          <p:nvPr/>
        </p:nvSpPr>
        <p:spPr>
          <a:xfrm>
            <a:off x="1642442" y="5706544"/>
            <a:ext cx="424827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b="1" dirty="0">
                <a:solidFill>
                  <a:schemeClr val="tx2">
                    <a:lumMod val="75000"/>
                  </a:schemeClr>
                </a:solidFill>
              </a:rPr>
              <a:t>糖尿病</a:t>
            </a:r>
            <a:r>
              <a:rPr lang="ja-JP" altLang="en-US" sz="3600" b="1" dirty="0"/>
              <a:t>の</a:t>
            </a:r>
            <a:r>
              <a:rPr lang="ja-JP" altLang="en-US" sz="4000" b="1" dirty="0">
                <a:solidFill>
                  <a:srgbClr val="FF0000"/>
                </a:solidFill>
              </a:rPr>
              <a:t>薬</a:t>
            </a:r>
            <a:r>
              <a:rPr lang="ja-JP" altLang="en-US" sz="3200" b="1" dirty="0"/>
              <a:t>について</a:t>
            </a:r>
            <a:endParaRPr lang="en-US" altLang="ja-JP" sz="3200" b="1" dirty="0">
              <a:solidFill>
                <a:srgbClr val="EA5504"/>
              </a:solidFill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  <a:p>
            <a:endParaRPr lang="en-US" altLang="ja-JP" sz="1200" dirty="0">
              <a:latin typeface="HGS創英角ｺﾞｼｯｸUB" panose="020B0900000000000000" pitchFamily="50" charset="-128"/>
              <a:ea typeface="HGS創英角ｺﾞｼｯｸUB" panose="020B0900000000000000" pitchFamily="50" charset="-128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4A5B01DC-F891-42B0-A616-CA24E769F1F3}"/>
              </a:ext>
            </a:extLst>
          </p:cNvPr>
          <p:cNvSpPr/>
          <p:nvPr/>
        </p:nvSpPr>
        <p:spPr>
          <a:xfrm>
            <a:off x="1875084" y="6795565"/>
            <a:ext cx="4073046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500"/>
              </a:lnSpc>
            </a:pPr>
            <a:r>
              <a:rPr lang="ja-JP" altLang="en-US" sz="2500" dirty="0">
                <a:latin typeface="HGS創英角ｺﾞｼｯｸUB" panose="020B0900000000000000" pitchFamily="50" charset="-128"/>
                <a:ea typeface="HGS創英角ｺﾞｼｯｸUB" panose="020B0900000000000000" pitchFamily="50" charset="-128"/>
              </a:rPr>
              <a:t>講師：薬剤師 松本 智穂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035C2244-F0A5-7885-B052-2E85EB2093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401" y="5748098"/>
            <a:ext cx="1609921" cy="1517351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C5293F0-ECFA-898E-06A1-961A79BE1AC1}"/>
              </a:ext>
            </a:extLst>
          </p:cNvPr>
          <p:cNvSpPr txBox="1"/>
          <p:nvPr/>
        </p:nvSpPr>
        <p:spPr>
          <a:xfrm>
            <a:off x="178679" y="9617636"/>
            <a:ext cx="3607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solidFill>
                  <a:srgbClr val="FF0000"/>
                </a:solidFill>
                <a:latin typeface="+mn-ea"/>
              </a:rPr>
              <a:t>※</a:t>
            </a:r>
            <a:r>
              <a:rPr kumimoji="1" lang="ja-JP" altLang="en-US" sz="2000" dirty="0">
                <a:solidFill>
                  <a:srgbClr val="FF0000"/>
                </a:solidFill>
                <a:latin typeface="+mn-ea"/>
              </a:rPr>
              <a:t>裏面にレシピ掲載！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3B0A404-6A2C-8EA8-3E16-C9AE8BDB0C96}"/>
              </a:ext>
            </a:extLst>
          </p:cNvPr>
          <p:cNvSpPr txBox="1"/>
          <p:nvPr/>
        </p:nvSpPr>
        <p:spPr>
          <a:xfrm>
            <a:off x="280279" y="4829871"/>
            <a:ext cx="662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kumimoji="1" lang="ja-JP" altLang="en-US" sz="2400" dirty="0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DBBA5F2C-77CC-6734-1C00-C5A2593C8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777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B5A1004E-8D85-2112-5DA2-0D9DEC3CD0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8242" y="2994545"/>
            <a:ext cx="7775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ja-JP" altLang="en-US"/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E089DBB-8D3C-BC57-ACE7-A0380AAB1107}"/>
              </a:ext>
            </a:extLst>
          </p:cNvPr>
          <p:cNvSpPr txBox="1"/>
          <p:nvPr/>
        </p:nvSpPr>
        <p:spPr>
          <a:xfrm>
            <a:off x="635755" y="2780075"/>
            <a:ext cx="7180460" cy="19149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ja-JP" altLang="ja-JP" sz="2400" b="1" i="0" u="sng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「糖尿病の薬」とは</a:t>
            </a:r>
            <a:r>
              <a:rPr kumimoji="0" lang="ja-JP" altLang="ja-JP" sz="2400" b="1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どんなお薬なのかご存知ですか？</a:t>
            </a:r>
            <a:endParaRPr kumimoji="0" lang="en-US" altLang="ja-JP" sz="2400" b="1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HGPｺﾞｼｯｸM" panose="020B0600000000000000" pitchFamily="50" charset="-128"/>
              <a:ea typeface="HGPｺﾞｼｯｸM" panose="020B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                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インスリンってどんな薬？</a:t>
            </a: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 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飲み薬とどう違うの？</a:t>
            </a:r>
            <a:endParaRPr kumimoji="0" lang="ja-JP" altLang="ja-JP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                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糖尿病のお薬を使っている方でも</a:t>
            </a:r>
            <a:r>
              <a:rPr kumimoji="0" lang="ja-JP" altLang="en-US" sz="2000" dirty="0">
                <a:solidFill>
                  <a:srgbClr val="FF6600"/>
                </a:solidFill>
                <a:latin typeface="HGPｺﾞｼｯｸM" panose="020B0600000000000000" pitchFamily="50" charset="-128"/>
                <a:ea typeface="HGPｺﾞｼｯｸM" panose="020B0600000000000000" pitchFamily="50" charset="-128"/>
              </a:rPr>
              <a:t>、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そうでない方でも</a:t>
            </a:r>
            <a:endParaRPr kumimoji="0" lang="en-US" altLang="ja-JP" sz="20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HGPｺﾞｼｯｸM" panose="020B0600000000000000" pitchFamily="50" charset="-128"/>
              <a:ea typeface="HGPｺﾞｼｯｸM" panose="020B0600000000000000" pitchFamily="50" charset="-128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ts val="37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                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どんなお薬があるのか、</a:t>
            </a:r>
            <a:r>
              <a:rPr kumimoji="0" lang="ja-JP" altLang="ja-JP" sz="200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一緒</a:t>
            </a:r>
            <a:r>
              <a:rPr kumimoji="0" lang="ja-JP" altLang="ja-JP" sz="20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に学んでいきましょう</a:t>
            </a:r>
            <a:r>
              <a:rPr kumimoji="0" lang="ja-JP" altLang="ja-JP" sz="1800" b="0" i="0" u="none" strike="noStrike" cap="none" normalizeH="0" baseline="0" dirty="0">
                <a:ln>
                  <a:noFill/>
                </a:ln>
                <a:solidFill>
                  <a:srgbClr val="FF6600"/>
                </a:solidFill>
                <a:effectLst/>
                <a:latin typeface="HGPｺﾞｼｯｸM" panose="020B0600000000000000" pitchFamily="50" charset="-128"/>
                <a:ea typeface="HGPｺﾞｼｯｸM" panose="020B0600000000000000" pitchFamily="50" charset="-128"/>
                <a:cs typeface="Times New Roman" panose="02020603050405020304" pitchFamily="18" charset="0"/>
              </a:rPr>
              <a:t>。</a:t>
            </a:r>
            <a:endParaRPr kumimoji="0" lang="ja-JP" altLang="ja-JP" sz="2400" b="0" i="0" u="none" strike="noStrike" cap="none" normalizeH="0" baseline="0" dirty="0">
              <a:ln>
                <a:noFill/>
              </a:ln>
              <a:solidFill>
                <a:srgbClr val="FF6600"/>
              </a:solidFill>
              <a:effectLst/>
              <a:latin typeface="HGPｺﾞｼｯｸM" panose="020B0600000000000000" pitchFamily="50" charset="-128"/>
              <a:ea typeface="HGPｺﾞｼｯｸM" panose="020B0600000000000000" pitchFamily="50" charset="-128"/>
            </a:endParaRPr>
          </a:p>
        </p:txBody>
      </p:sp>
      <p:pic>
        <p:nvPicPr>
          <p:cNvPr id="1028" name="Picture 4" descr="薬局のイラスト「受付の薬剤師さん」">
            <a:extLst>
              <a:ext uri="{FF2B5EF4-FFF2-40B4-BE49-F238E27FC236}">
                <a16:creationId xmlns:a16="http://schemas.microsoft.com/office/drawing/2014/main" id="{616231DF-98E9-E179-4B30-A47410637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8" y="3215455"/>
            <a:ext cx="2089963" cy="192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9290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E61A1BB-075A-451E-56E6-1342F9CAA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988" y="581025"/>
            <a:ext cx="6705600" cy="10326688"/>
          </a:xfrm>
        </p:spPr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9950D001-92CE-E8CB-865E-472B98E1664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9551832"/>
              </p:ext>
            </p:extLst>
          </p:nvPr>
        </p:nvGraphicFramePr>
        <p:xfrm>
          <a:off x="154409" y="170656"/>
          <a:ext cx="7466755" cy="1056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5667238" imgH="8019970" progId="Acrobat.Document.DC">
                  <p:embed/>
                </p:oleObj>
              </mc:Choice>
              <mc:Fallback>
                <p:oleObj name="Acrobat Document" r:id="rId2" imgW="5667238" imgH="8019970" progId="Acrobat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54409" y="170656"/>
                        <a:ext cx="7466755" cy="1056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35370250"/>
      </p:ext>
    </p:extLst>
  </p:cSld>
  <p:clrMapOvr>
    <a:masterClrMapping/>
  </p:clrMapOvr>
</p:sld>
</file>

<file path=ppt/theme/theme1.xml><?xml version="1.0" encoding="utf-8"?>
<a:theme xmlns:a="http://schemas.openxmlformats.org/drawingml/2006/main" name="1_ガイド入りテンプレートサンプル20130531三木さん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kumimoji="1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5.potx" id="{3F8E5C06-014F-4A13-A3C7-E133BECAFD1E}" vid="{BD152B00-4CFD-4022-8208-530F7579D794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5228ef-fd3c-4b1c-aeb6-0f7e1448e8f3">
      <Terms xmlns="http://schemas.microsoft.com/office/infopath/2007/PartnerControls"/>
    </lcf76f155ced4ddcb4097134ff3c332f>
    <SharedWithUsers xmlns="c9888d7a-60d0-48c1-9d51-afd9f60e2ac1">
      <UserInfo>
        <DisplayName>橋本 輝寛</DisplayName>
        <AccountId>23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D5A657D80D8F24D8DB26DDCDF3A233E" ma:contentTypeVersion="11" ma:contentTypeDescription="新しいドキュメントを作成します。" ma:contentTypeScope="" ma:versionID="686e446d1767e6f6669cf1736c81f61b">
  <xsd:schema xmlns:xsd="http://www.w3.org/2001/XMLSchema" xmlns:xs="http://www.w3.org/2001/XMLSchema" xmlns:p="http://schemas.microsoft.com/office/2006/metadata/properties" xmlns:ns2="915228ef-fd3c-4b1c-aeb6-0f7e1448e8f3" xmlns:ns3="c9888d7a-60d0-48c1-9d51-afd9f60e2ac1" targetNamespace="http://schemas.microsoft.com/office/2006/metadata/properties" ma:root="true" ma:fieldsID="a883b7f08e534423607562094dc6c5b9" ns2:_="" ns3:_="">
    <xsd:import namespace="915228ef-fd3c-4b1c-aeb6-0f7e1448e8f3"/>
    <xsd:import namespace="c9888d7a-60d0-48c1-9d51-afd9f60e2ac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5228ef-fd3c-4b1c-aeb6-0f7e1448e8f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画像タグ" ma:readOnly="false" ma:fieldId="{5cf76f15-5ced-4ddc-b409-7134ff3c332f}" ma:taxonomyMulti="true" ma:sspId="f40f4eab-a268-43b0-b87c-7aca113f790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88d7a-60d0-48c1-9d51-afd9f60e2ac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223270B-5D51-4D54-88BD-B224FA741DE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DEB4229-0682-47A7-83E3-D353B0ABF45B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infopath/2007/PartnerControls"/>
    <ds:schemaRef ds:uri="c9888d7a-60d0-48c1-9d51-afd9f60e2ac1"/>
    <ds:schemaRef ds:uri="915228ef-fd3c-4b1c-aeb6-0f7e1448e8f3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A9E4897-8161-4146-BBC1-0681BB6C12E2}"/>
</file>

<file path=docProps/app.xml><?xml version="1.0" encoding="utf-8"?>
<Properties xmlns="http://schemas.openxmlformats.org/officeDocument/2006/extended-properties" xmlns:vt="http://schemas.openxmlformats.org/officeDocument/2006/docPropsVTypes">
  <Template>51</Template>
  <TotalTime>1323</TotalTime>
  <Words>132</Words>
  <Application>Microsoft Office PowerPoint</Application>
  <PresentationFormat>ユーザー設定</PresentationFormat>
  <Paragraphs>15</Paragraphs>
  <Slides>2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2</vt:i4>
      </vt:variant>
    </vt:vector>
  </HeadingPairs>
  <TitlesOfParts>
    <vt:vector size="11" baseType="lpstr">
      <vt:lpstr>HGPｺﾞｼｯｸM</vt:lpstr>
      <vt:lpstr>HGP創英角ﾎﾟｯﾌﾟ体</vt:lpstr>
      <vt:lpstr>HGS創英角ｺﾞｼｯｸUB</vt:lpstr>
      <vt:lpstr>小塚ゴシック Pro B</vt:lpstr>
      <vt:lpstr>Arial</vt:lpstr>
      <vt:lpstr>Calibri</vt:lpstr>
      <vt:lpstr>Calibri Light</vt:lpstr>
      <vt:lpstr>1_ガイド入りテンプレートサンプル20130531三木さん</vt:lpstr>
      <vt:lpstr>Adobe Acrobat Document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赤星真人(d006033)</dc:creator>
  <cp:lastModifiedBy>薬剤科 (さやま地域ケアクリニック)</cp:lastModifiedBy>
  <cp:revision>142</cp:revision>
  <cp:lastPrinted>2024-06-25T02:16:10Z</cp:lastPrinted>
  <dcterms:created xsi:type="dcterms:W3CDTF">2013-08-07T01:16:52Z</dcterms:created>
  <dcterms:modified xsi:type="dcterms:W3CDTF">2024-06-25T02:16:42Z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0x010100CD5A657D80D8F24D8DB26DDCDF3A233E</vt:lpwstr>
  </property>
</Properties>
</file>